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  <p:sldMasterId id="2147483761" r:id="rId3"/>
    <p:sldMasterId id="2147483762" r:id="rId4"/>
    <p:sldMasterId id="2147483808" r:id="rId5"/>
    <p:sldMasterId id="2147483821" r:id="rId6"/>
    <p:sldMasterId id="2147483833" r:id="rId7"/>
    <p:sldMasterId id="2147483847" r:id="rId8"/>
    <p:sldMasterId id="2147483861" r:id="rId9"/>
    <p:sldMasterId id="2147483901" r:id="rId10"/>
    <p:sldMasterId id="2147483913" r:id="rId11"/>
    <p:sldMasterId id="2147483925" r:id="rId12"/>
    <p:sldMasterId id="2147483959" r:id="rId13"/>
    <p:sldMasterId id="2147483971" r:id="rId14"/>
    <p:sldMasterId id="2147483983" r:id="rId15"/>
    <p:sldMasterId id="2147483996" r:id="rId16"/>
    <p:sldMasterId id="2147484022" r:id="rId17"/>
  </p:sldMasterIdLst>
  <p:notesMasterIdLst>
    <p:notesMasterId r:id="rId28"/>
  </p:notesMasterIdLst>
  <p:handoutMasterIdLst>
    <p:handoutMasterId r:id="rId29"/>
  </p:handoutMasterIdLst>
  <p:sldIdLst>
    <p:sldId id="387" r:id="rId18"/>
    <p:sldId id="303" r:id="rId19"/>
    <p:sldId id="409" r:id="rId20"/>
    <p:sldId id="404" r:id="rId21"/>
    <p:sldId id="403" r:id="rId22"/>
    <p:sldId id="406" r:id="rId23"/>
    <p:sldId id="405" r:id="rId24"/>
    <p:sldId id="399" r:id="rId25"/>
    <p:sldId id="410" r:id="rId26"/>
    <p:sldId id="407" r:id="rId27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038"/>
    <a:srgbClr val="27651D"/>
    <a:srgbClr val="174F2A"/>
    <a:srgbClr val="336600"/>
    <a:srgbClr val="009900"/>
    <a:srgbClr val="008000"/>
    <a:srgbClr val="339933"/>
    <a:srgbClr val="15A726"/>
    <a:srgbClr val="AF0DA3"/>
    <a:srgbClr val="02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837" autoAdjust="0"/>
    <p:restoredTop sz="94671" autoAdjust="0"/>
  </p:normalViewPr>
  <p:slideViewPr>
    <p:cSldViewPr>
      <p:cViewPr>
        <p:scale>
          <a:sx n="121" d="100"/>
          <a:sy n="121" d="100"/>
        </p:scale>
        <p:origin x="10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" Target="slides/slide1.xml"/><Relationship Id="rId19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41" y="4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F29A889-A0E3-4831-B3D2-679950D5BFAA}" type="datetimeFigureOut">
              <a:rPr lang="fr-FR"/>
              <a:pPr>
                <a:defRPr/>
              </a:pPr>
              <a:t>03/10/2015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721855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41" y="9721855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961AA50-C148-47FD-BEC1-BB87EFB83C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439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41" y="4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6F064F8-B1F5-4B01-B2C5-2CB78A337586}" type="datetimeFigureOut">
              <a:rPr lang="fr-FR"/>
              <a:pPr>
                <a:defRPr/>
              </a:pPr>
              <a:t>03/10/2015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175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5" y="4860926"/>
            <a:ext cx="5680075" cy="4605338"/>
          </a:xfrm>
          <a:prstGeom prst="rect">
            <a:avLst/>
          </a:prstGeom>
        </p:spPr>
        <p:txBody>
          <a:bodyPr vert="horz" lIns="99040" tIns="49521" rIns="99040" bIns="49521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855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41" y="9721855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744C727-55C2-4ABA-AFE7-CB15CE9809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449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18A0-10FB-4681-8955-B9DC8E53CFCB}" type="datetimeFigureOut">
              <a:rPr lang="fr-FR"/>
              <a:pPr>
                <a:defRPr/>
              </a:pPr>
              <a:t>03/10/2015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1FDE-9F02-4D1D-B2BD-0671DBB8027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A519-2623-4B7A-94C6-63A3E6C604DC}" type="datetimeFigureOut">
              <a:rPr lang="fr-FR"/>
              <a:pPr>
                <a:defRPr/>
              </a:pPr>
              <a:t>03/10/2015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886E-3509-4E0F-A09A-221E585750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763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618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826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076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092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567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Page </a:t>
            </a:r>
            <a:fld id="{D4351CF3-E3B8-4FB7-A3A4-5AAC7AB453EC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15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86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13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3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88F5-486F-4825-89AE-CB9CA78392B2}" type="datetimeFigureOut">
              <a:rPr lang="fr-FR"/>
              <a:pPr>
                <a:defRPr/>
              </a:pPr>
              <a:t>03/10/2015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D8D2-56F4-4A05-B204-5A8D4A422E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889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911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804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68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451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742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568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889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71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457ED-38EF-4093-AB8D-C071E73FAED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14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3B84E-850C-4EB6-9690-782BBB8EA444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5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884A6-C83B-4815-9769-CF6FB65F04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B31BF-A904-47F2-B76B-44B0D4BA32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319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4C9A-F597-4DFB-8B15-BDA1E8D79A7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38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2513E-B9D7-4CCF-BC0E-9F159E31D4F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664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2170-99E7-4A20-96E6-806EC94C0D2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484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179B-4844-448A-8F5D-99F83F93C584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934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B399E-4AAB-40A8-87AE-EFC6D398B55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12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AB463-2455-4C5B-9415-02A88F5C754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713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8CEA-76C9-4664-9A10-2757E592A3F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547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4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4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771E-3510-4243-8483-5091BED6AAF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693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6974" y="274411"/>
            <a:ext cx="8230054" cy="5852206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9698-9A91-43A3-897F-953096822355}" type="datetime1">
              <a:rPr lang="fr-FR">
                <a:solidFill>
                  <a:srgbClr val="000000"/>
                </a:solidFill>
              </a:rPr>
              <a:pPr>
                <a:defRPr/>
              </a:pPr>
              <a:t>03/10/2015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0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EF6C7-F47E-4576-B367-DA1EC9DE75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0777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7388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9479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0812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2615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224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201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4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+mj-lt"/>
              <a:buAutoNum type="arabicPeriod"/>
              <a:defRPr sz="2000">
                <a:solidFill>
                  <a:srgbClr val="362877"/>
                </a:solidFill>
                <a:latin typeface="Lucida Bright" pitchFamily="18" charset="0"/>
              </a:defRPr>
            </a:lvl1pPr>
            <a:lvl2pPr marL="1077913" indent="-365125" defTabSz="1077913">
              <a:spcBef>
                <a:spcPts val="1200"/>
              </a:spcBef>
              <a:spcAft>
                <a:spcPts val="600"/>
              </a:spcAft>
              <a:buClr>
                <a:srgbClr val="FF5F00"/>
              </a:buClr>
              <a:buFont typeface="Calibri" pitchFamily="34" charset="0"/>
              <a:buChar char="→"/>
              <a:tabLst/>
              <a:defRPr sz="1800">
                <a:solidFill>
                  <a:srgbClr val="362877"/>
                </a:solidFill>
                <a:latin typeface="Lucida Bright" pitchFamily="18" charset="0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Sous-partie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400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108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05170"/>
            <a:ext cx="7092000" cy="25391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5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105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0000" y="6506128"/>
            <a:ext cx="612000" cy="252000"/>
          </a:xfrm>
          <a:solidFill>
            <a:srgbClr val="D1CBED"/>
          </a:solidFill>
        </p:spPr>
        <p:txBody>
          <a:bodyPr/>
          <a:lstStyle>
            <a:lvl1pPr algn="ctr">
              <a:defRPr sz="1000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64932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4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+mj-lt"/>
              <a:buAutoNum type="arabicPeriod"/>
              <a:defRPr sz="200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400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522589"/>
            <a:ext cx="7092000" cy="26161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10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10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69367" y="6522589"/>
            <a:ext cx="612000" cy="257762"/>
          </a:xfrm>
          <a:solidFill>
            <a:srgbClr val="D1CBED"/>
          </a:solidFill>
        </p:spPr>
        <p:txBody>
          <a:bodyPr/>
          <a:lstStyle>
            <a:lvl1pPr algn="ctr">
              <a:defRPr sz="1000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26436"/>
            <a:ext cx="7092000" cy="25391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5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105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025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6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41E50-1561-4B5A-AF47-13805927D3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19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325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988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057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267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6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925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41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52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2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889019"/>
            <a:ext cx="44958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889019"/>
            <a:ext cx="44958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EB88-1A21-4D11-8BB9-4599C82A68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42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672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158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849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388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563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8921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2688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4857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1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E9D33-2936-47C4-ABA2-DE6D748CF6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996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3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143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207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1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310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13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361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99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551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3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8307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5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0AE7C-2412-4AA6-BE00-49F0D0A975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734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2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2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770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5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474796" indent="-474796">
              <a:lnSpc>
                <a:spcPct val="150000"/>
              </a:lnSpc>
              <a:spcBef>
                <a:spcPts val="554"/>
              </a:spcBef>
              <a:spcAft>
                <a:spcPts val="554"/>
              </a:spcAft>
              <a:buClr>
                <a:srgbClr val="FF5F00"/>
              </a:buClr>
              <a:buFont typeface="+mj-lt"/>
              <a:buAutoNum type="arabicPeriod"/>
              <a:defRPr sz="1846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215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2585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529129"/>
            <a:ext cx="7092000" cy="24853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15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015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69367" y="6522589"/>
            <a:ext cx="612000" cy="257762"/>
          </a:xfrm>
          <a:solidFill>
            <a:srgbClr val="D1CBED"/>
          </a:solidFill>
        </p:spPr>
        <p:txBody>
          <a:bodyPr/>
          <a:lstStyle>
            <a:lvl1pPr algn="ctr">
              <a:defRPr sz="923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32656"/>
            <a:ext cx="7092000" cy="24147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969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969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821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2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264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371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846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84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465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438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70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BBA6-535C-42C8-BE5B-692D5F4C9C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2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6290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2054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064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1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1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205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5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/>
          <a:lstStyle>
            <a:lvl1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Wingdings" pitchFamily="2" charset="2"/>
              <a:buChar char="§"/>
              <a:defRPr sz="2000">
                <a:solidFill>
                  <a:srgbClr val="362877"/>
                </a:solidFill>
                <a:latin typeface="Lucida Bright" pitchFamily="18" charset="0"/>
              </a:defRPr>
            </a:lvl1pPr>
            <a:lvl2pPr marL="1071563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Calibri" pitchFamily="34" charset="0"/>
              <a:buChar char="→"/>
              <a:defRPr sz="1800" baseline="0">
                <a:solidFill>
                  <a:srgbClr val="362877"/>
                </a:solidFill>
                <a:latin typeface="Lucida Bright" pitchFamily="18" charset="0"/>
              </a:defRPr>
            </a:lvl2pPr>
            <a:lvl3pPr marL="1520825" indent="-261938"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defRPr sz="1600" baseline="0">
                <a:solidFill>
                  <a:srgbClr val="362877"/>
                </a:solidFill>
                <a:latin typeface="Lucida Bright" pitchFamily="18" charset="0"/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400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1080000" y="6331195"/>
            <a:ext cx="7092000" cy="26161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10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0000" y="6336000"/>
            <a:ext cx="612000" cy="252000"/>
          </a:xfrm>
          <a:solidFill>
            <a:srgbClr val="D1CBED"/>
          </a:solidFill>
        </p:spPr>
        <p:txBody>
          <a:bodyPr/>
          <a:lstStyle>
            <a:lvl1pPr algn="ctr">
              <a:defRPr sz="1000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331192"/>
            <a:ext cx="7092000" cy="25391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– Juin 2014</a:t>
            </a:r>
            <a:endParaRPr lang="fr-FR" sz="105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137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3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881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7315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1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803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1010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6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F048A-48A0-4B3A-851C-EBC2C1789B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5474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724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3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4622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683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194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2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2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193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5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474796" indent="-474796">
              <a:lnSpc>
                <a:spcPct val="150000"/>
              </a:lnSpc>
              <a:spcBef>
                <a:spcPts val="554"/>
              </a:spcBef>
              <a:spcAft>
                <a:spcPts val="554"/>
              </a:spcAft>
              <a:buClr>
                <a:srgbClr val="FF5F00"/>
              </a:buClr>
              <a:buFont typeface="+mj-lt"/>
              <a:buAutoNum type="arabicPeriod"/>
              <a:defRPr sz="1846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215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2585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529129"/>
            <a:ext cx="7092000" cy="24853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15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015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69367" y="6522589"/>
            <a:ext cx="612000" cy="257762"/>
          </a:xfrm>
          <a:solidFill>
            <a:srgbClr val="D1CBED"/>
          </a:solidFill>
        </p:spPr>
        <p:txBody>
          <a:bodyPr/>
          <a:lstStyle>
            <a:lvl1pPr algn="ctr">
              <a:defRPr sz="923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32656"/>
            <a:ext cx="7092000" cy="24147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969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969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2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B937-3CAF-46A6-8AF2-5F88BBB20D9F}" type="datetimeFigureOut">
              <a:rPr lang="fr-FR"/>
              <a:pPr>
                <a:defRPr/>
              </a:pPr>
              <a:t>03/10/2015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C3F0-EEDD-4E4F-A664-0C843E16FE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332-6907-4C02-BF14-0F8F14636D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9872-9BEC-43F3-978A-72E94690D2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2"/>
            <a:ext cx="2286000" cy="54578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22"/>
            <a:ext cx="6705600" cy="54578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E5A0-A7E6-46CE-9295-50A3CBFC3B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020050" cy="838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889019"/>
            <a:ext cx="4495800" cy="45688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889019"/>
            <a:ext cx="4495800" cy="45688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5CE8F-7C49-4119-87AF-C7100BDBF9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BD42-1D67-497E-BED7-8CCE80CCF5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795D-E755-482E-BF66-49FA4448BD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79049-A521-428F-8220-90417D8A22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0E33C-97A6-4BAA-8274-6348E98450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BDBC-9DB1-4F4B-863E-A48D63E0B0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AA35A-0793-44F7-A5D0-5572840B93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AFDA-3486-416A-BD00-5CE368C8FD88}" type="datetimeFigureOut">
              <a:rPr lang="fr-FR"/>
              <a:pPr>
                <a:defRPr/>
              </a:pPr>
              <a:t>03/10/2015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FA4E5-889A-4826-97FF-5559C54FDEA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8BA10-A71B-4BC8-A9C8-F4120CF575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DD4C8-769C-4AD3-B04E-32A6344BD2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0367-A7BD-4C5C-B20F-12BEEB9E2F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E3485-8F88-412B-9502-C8715E5162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AC01-DB8D-4FD3-AD89-93006803B2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EED8-9005-4E45-A316-E4CB7BF7A403}" type="datetimeFigureOut">
              <a:rPr lang="fr-FR"/>
              <a:pPr>
                <a:defRPr/>
              </a:pPr>
              <a:t>03/10/2015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2D6F-C39A-44B2-99CB-D781BEC543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116632"/>
            <a:ext cx="1453556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187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28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9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701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7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D0895-4832-4A2B-8A44-417D2A15D084}" type="datetimeFigureOut">
              <a:rPr lang="fr-FR"/>
              <a:pPr>
                <a:defRPr/>
              </a:pPr>
              <a:t>03/10/2015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B6E3-CEBA-4A45-87DE-6DC9D764A8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33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034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4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068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3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075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857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5BD5-D155-4FED-AC51-3F0E23873FD1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03/10/2015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4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D784-7040-4402-960B-4ED61A38A3E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76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617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8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E598-9291-4AAF-9A70-41D136B05D53}" type="datetimeFigureOut">
              <a:rPr lang="fr-FR"/>
              <a:pPr>
                <a:defRPr/>
              </a:pPr>
              <a:t>03/10/2015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A665-FC4C-4D33-B9CD-946CEF0948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71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649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081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360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761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59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34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9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31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8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F801-DC8E-4C38-958A-3D8BF3E05A75}" type="datetimeFigureOut">
              <a:rPr lang="fr-FR"/>
              <a:pPr>
                <a:defRPr/>
              </a:pPr>
              <a:t>03/10/2015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F4339-CEAD-4565-BAFD-5B42D2F830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30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92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785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189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819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062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202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299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046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8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BAA4-2248-411B-BBB2-84BA0540784A}" type="datetimeFigureOut">
              <a:rPr lang="fr-FR"/>
              <a:pPr>
                <a:defRPr/>
              </a:pPr>
              <a:t>03/10/2015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503B-A347-40C7-BBB5-515BF0EC03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C1481-6057-4BDB-A5E5-5C469CF6383D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145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946390"/>
      </p:ext>
    </p:extLst>
  </p:cSld>
  <p:clrMapOvr>
    <a:masterClrMapping/>
  </p:clrMapOvr>
  <p:transition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41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254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093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997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56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87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808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4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2A259-8092-4840-93CD-FD4DCD04295B}" type="datetimeFigureOut">
              <a:rPr lang="fr-FR"/>
              <a:pPr>
                <a:defRPr/>
              </a:pPr>
              <a:t>03/10/2015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5CA0-D08E-4042-9FBD-935A62D119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188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284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128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C1481-6057-4BDB-A5E5-5C469CF6383D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70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839923"/>
      </p:ext>
    </p:extLst>
  </p:cSld>
  <p:clrMapOvr>
    <a:masterClrMapping/>
  </p:clrMapOvr>
  <p:transition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297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435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619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5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6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theme" Target="../theme/theme10.xml"/><Relationship Id="rId3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38.xml"/><Relationship Id="rId22" Type="http://schemas.openxmlformats.org/officeDocument/2006/relationships/theme" Target="../theme/theme12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0.xml"/><Relationship Id="rId12" Type="http://schemas.openxmlformats.org/officeDocument/2006/relationships/theme" Target="../theme/theme14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2.xml"/><Relationship Id="rId13" Type="http://schemas.openxmlformats.org/officeDocument/2006/relationships/theme" Target="../theme/theme15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67.xml"/><Relationship Id="rId8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4.xml"/><Relationship Id="rId13" Type="http://schemas.openxmlformats.org/officeDocument/2006/relationships/theme" Target="../theme/theme16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79.xml"/><Relationship Id="rId8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2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196.xml"/><Relationship Id="rId13" Type="http://schemas.openxmlformats.org/officeDocument/2006/relationships/theme" Target="../theme/theme17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theme" Target="../theme/theme7.xml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theme" Target="../theme/theme8.xml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19F38FA-5D81-42E6-AAA9-98010D2E5DAB}" type="datetimeFigureOut">
              <a:rPr lang="fr-FR"/>
              <a:pPr>
                <a:defRPr/>
              </a:pPr>
              <a:t>03/10/2015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8D31112-8D34-4CE6-B1D4-FC25F593A1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fr-FR">
              <a:solidFill>
                <a:srgbClr val="000099"/>
              </a:solidFill>
              <a:cs typeface="+mn-cs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fr-FR">
              <a:solidFill>
                <a:srgbClr val="000099"/>
              </a:solidFill>
              <a:cs typeface="+mn-cs"/>
            </a:endParaRP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538" y="6359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r>
              <a:rPr lang="fr-FR" smtClean="0">
                <a:solidFill>
                  <a:srgbClr val="000099"/>
                </a:solidFill>
                <a:cs typeface="+mn-cs"/>
              </a:rPr>
              <a:t>Page </a:t>
            </a:r>
            <a:fld id="{1529046C-7393-4D3E-8CF2-C2FACC0ACE3E}" type="slidenum">
              <a:rPr lang="fr-FR" smtClean="0">
                <a:solidFill>
                  <a:srgbClr val="000099"/>
                </a:solidFill>
                <a:cs typeface="+mn-cs"/>
              </a:rPr>
              <a:pPr eaLnBrk="0" hangingPunct="0">
                <a:spcBef>
                  <a:spcPct val="20000"/>
                </a:spcBef>
                <a:buClr>
                  <a:srgbClr val="FF9900"/>
                </a:buClr>
                <a:buFontTx/>
                <a:buChar char="•"/>
              </a:pPr>
              <a:t>‹#›</a:t>
            </a:fld>
            <a:endParaRPr lang="fr-FR" dirty="0">
              <a:solidFill>
                <a:srgbClr val="000099"/>
              </a:solidFill>
              <a:cs typeface="+mn-cs"/>
            </a:endParaRPr>
          </a:p>
        </p:txBody>
      </p:sp>
      <p:pic>
        <p:nvPicPr>
          <p:cNvPr id="3079" name="Picture 10" descr="Logo Correlyc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"/>
            <a:ext cx="21272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7" name="Line 13"/>
          <p:cNvSpPr>
            <a:spLocks noChangeShapeType="1"/>
          </p:cNvSpPr>
          <p:nvPr/>
        </p:nvSpPr>
        <p:spPr bwMode="auto">
          <a:xfrm flipV="1">
            <a:off x="2235206" y="739775"/>
            <a:ext cx="67198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fr-FR" sz="1200">
              <a:solidFill>
                <a:srgbClr val="000099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65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706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40816A-C0F3-463B-8207-AD530FF9F480}" type="slidenum">
              <a:rPr lang="fr-FR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  <a:cs typeface="+mn-cs"/>
            </a:endParaRPr>
          </a:p>
        </p:txBody>
      </p:sp>
      <p:pic>
        <p:nvPicPr>
          <p:cNvPr id="5127" name="Picture 7" descr="logo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  <a:cs typeface="+mn-cs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  <a:cs typeface="+mn-cs"/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86317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  <a:cs typeface="+mn-cs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  <a:cs typeface="+mn-cs"/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39749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  <a:cs typeface="+mn-cs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  <a:cs typeface="+mn-cs"/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63565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62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369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78566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62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369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14935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2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62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369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75120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020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89019"/>
            <a:ext cx="9144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64AD6C-45BB-4744-8068-91E9C1D0F7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2055" name="Picture 7" descr="Bandeau Correlyc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8" y="20638"/>
            <a:ext cx="912336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538" y="6359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C8386-092F-4F0E-8D90-BAF5A9F6DC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3079" name="Picture 10" descr="Logo Correlyc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20"/>
            <a:ext cx="2127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7" name="Line 13"/>
          <p:cNvSpPr>
            <a:spLocks noChangeShapeType="1"/>
          </p:cNvSpPr>
          <p:nvPr/>
        </p:nvSpPr>
        <p:spPr bwMode="auto">
          <a:xfrm flipV="1">
            <a:off x="2235206" y="739775"/>
            <a:ext cx="67198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chemeClr val="accent2"/>
                </a:solidFill>
                <a:cs typeface="+mn-cs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chemeClr val="accent2"/>
                </a:solidFill>
                <a:cs typeface="+mn-cs"/>
              </a:rPr>
              <a:t>Service des Technologies de l’Information Educatives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047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33734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75315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91936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25364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47" y="739875"/>
            <a:ext cx="6053297" cy="194421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54597" y="3140968"/>
            <a:ext cx="7345281" cy="1977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defRPr/>
            </a:pPr>
            <a:r>
              <a:rPr lang="fr-FR" sz="3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cs typeface="Tahoma" charset="0"/>
              </a:rPr>
              <a:t>Mise en correspondance des logins</a:t>
            </a:r>
            <a:br>
              <a:rPr lang="fr-FR" sz="3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cs typeface="Tahoma" charset="0"/>
              </a:rPr>
            </a:br>
            <a:r>
              <a:rPr lang="fr-FR" sz="3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cs typeface="Tahoma" charset="0"/>
              </a:rPr>
              <a:t>entre </a:t>
            </a:r>
            <a:r>
              <a:rPr lang="fr-FR" sz="3200" b="1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cs typeface="Tahoma" charset="0"/>
              </a:rPr>
              <a:t>PRONOTE</a:t>
            </a:r>
            <a:r>
              <a:rPr lang="fr-FR" sz="3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cs typeface="Tahoma" charset="0"/>
              </a:rPr>
              <a:t> et ATRIUM</a:t>
            </a:r>
          </a:p>
          <a:p>
            <a:pPr algn="ctr" eaLnBrk="1" hangingPunct="1">
              <a:defRPr/>
            </a:pPr>
            <a:r>
              <a:rPr lang="fr-FR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cs typeface="Tahoma" charset="0"/>
              </a:rPr>
              <a:t>Démarche pas à pas  </a:t>
            </a:r>
            <a:r>
              <a:rPr lang="fr-FR" sz="3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cs typeface="Tahoma" charset="0"/>
              </a:rPr>
              <a:t> </a:t>
            </a:r>
          </a:p>
          <a:p>
            <a:pPr algn="ctr">
              <a:defRPr/>
            </a:pPr>
            <a:endParaRPr lang="fr-FR" sz="16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charset="0"/>
              <a:cs typeface="Tahoma" charset="0"/>
            </a:endParaRPr>
          </a:p>
          <a:p>
            <a:pPr algn="ctr">
              <a:defRPr/>
            </a:pPr>
            <a:r>
              <a:rPr lang="fr-FR" sz="105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cs typeface="Tahoma" charset="0"/>
              </a:rPr>
              <a:t>V5 </a:t>
            </a:r>
            <a:r>
              <a:rPr lang="fr-FR" sz="105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cs typeface="Tahoma" charset="0"/>
              </a:rPr>
              <a:t>– </a:t>
            </a:r>
            <a:r>
              <a:rPr lang="fr-FR" sz="105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cs typeface="Tahoma" charset="0"/>
              </a:rPr>
              <a:t>03.10.2015</a:t>
            </a:r>
            <a:endParaRPr lang="fr-FR" sz="1050" kern="0" dirty="0">
              <a:solidFill>
                <a:schemeClr val="tx1">
                  <a:lumMod val="50000"/>
                  <a:lumOff val="50000"/>
                </a:schemeClr>
              </a:solidFill>
              <a:latin typeface="Tahoma" charset="0"/>
              <a:cs typeface="Tahoma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301208"/>
            <a:ext cx="2376264" cy="1176958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H="1">
            <a:off x="179512" y="5857523"/>
            <a:ext cx="37444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5148064" y="5877272"/>
            <a:ext cx="37444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8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188640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3" y="116632"/>
            <a:ext cx="8939659" cy="70788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2000" b="1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Renseigner le login ATRIUM dans </a:t>
            </a:r>
            <a:r>
              <a:rPr lang="fr-FR" sz="2000" b="1" dirty="0" err="1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PRONOTE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112474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Dans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les tableaux utilisateurs disponibles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sur le client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lourd PRONOTE </a:t>
            </a:r>
            <a:b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(Ressources &gt; Professeurs par exemple),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double cliquer sur une cellule de la colonne « Identifiant CAS » et renseigner le login correspondant disponible dans l’export CSV effectué sur ATRIUM</a:t>
            </a:r>
          </a:p>
          <a:p>
            <a:pPr marL="0" indent="0" algn="l">
              <a:buNone/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endParaRPr lang="fr-FR" sz="1800" dirty="0">
              <a:solidFill>
                <a:srgbClr val="FC8038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76"/>
          <a:stretch/>
        </p:blipFill>
        <p:spPr>
          <a:xfrm>
            <a:off x="971600" y="2469089"/>
            <a:ext cx="7295384" cy="3912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7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188640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272842"/>
            <a:ext cx="86467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 en correspondance des logins entre PRONOTE et ATRIUM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528" y="1196752"/>
            <a:ext cx="8142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Le présent document détaille « pas à pas » les manipulations requises lorsque l’erreur suivante apparaît dans </a:t>
            </a:r>
            <a:r>
              <a:rPr lang="fr-FR" sz="1800" dirty="0" err="1" smtClean="0">
                <a:solidFill>
                  <a:schemeClr val="bg1">
                    <a:lumMod val="50000"/>
                  </a:schemeClr>
                </a:solidFill>
              </a:rPr>
              <a:t>PRONOTE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 :</a:t>
            </a:r>
          </a:p>
          <a:p>
            <a:pPr marL="0" indent="0">
              <a:buNone/>
            </a:pPr>
            <a:endParaRPr lang="fr-F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fr-FR" sz="1800" i="1" dirty="0">
                <a:solidFill>
                  <a:schemeClr val="bg1">
                    <a:lumMod val="50000"/>
                  </a:schemeClr>
                </a:solidFill>
              </a:rPr>
              <a:t> L'utilisateur n'a pas été trouvé dans la base. (erreur 22)</a:t>
            </a:r>
          </a:p>
          <a:p>
            <a:pPr marL="0" indent="0">
              <a:buNone/>
            </a:pPr>
            <a:r>
              <a:rPr lang="fr-FR" sz="1800" i="1" dirty="0">
                <a:solidFill>
                  <a:schemeClr val="bg1">
                    <a:lumMod val="50000"/>
                  </a:schemeClr>
                </a:solidFill>
              </a:rPr>
              <a:t>Aucun utilisateur avec les valeurs des champs "nom" et "prénom" a été trouvé dans la </a:t>
            </a: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</a:rPr>
              <a:t>base »</a:t>
            </a:r>
            <a:endParaRPr lang="fr-FR" sz="18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18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9877" y="3717032"/>
            <a:ext cx="8554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Cette opération permet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d'associer,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à l'aide du login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ATRIUM,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un compte ATRIUM et un compte </a:t>
            </a:r>
            <a:r>
              <a:rPr lang="fr-FR" sz="1800" dirty="0" err="1" smtClean="0">
                <a:solidFill>
                  <a:schemeClr val="bg1">
                    <a:lumMod val="50000"/>
                  </a:schemeClr>
                </a:solidFill>
              </a:rPr>
              <a:t>PRONOTE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1800" b="1" dirty="0" smtClean="0">
                <a:solidFill>
                  <a:schemeClr val="bg1">
                    <a:lumMod val="50000"/>
                  </a:schemeClr>
                </a:solidFill>
              </a:rPr>
              <a:t>dans le cas où le nom et le prénom de l’utilisateur ne correspondent pas dans </a:t>
            </a:r>
            <a:r>
              <a:rPr lang="fr-FR" sz="1800" b="1" dirty="0" err="1" smtClean="0">
                <a:solidFill>
                  <a:schemeClr val="bg1">
                    <a:lumMod val="50000"/>
                  </a:schemeClr>
                </a:solidFill>
              </a:rPr>
              <a:t>PRONOTE</a:t>
            </a:r>
            <a:r>
              <a:rPr lang="fr-FR" sz="1800" b="1" dirty="0" smtClean="0">
                <a:solidFill>
                  <a:schemeClr val="bg1">
                    <a:lumMod val="50000"/>
                  </a:schemeClr>
                </a:solidFill>
              </a:rPr>
              <a:t> et ATRIUM</a:t>
            </a:r>
          </a:p>
          <a:p>
            <a:pPr marL="0" indent="0">
              <a:buNone/>
            </a:pPr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Cette opération est nécessaire uniquement dans les cas où l’association automatique ne fonctionne pas correctement car les noms ou prénoms diffèrent entre </a:t>
            </a:r>
            <a:r>
              <a:rPr lang="fr-FR" sz="1800" b="1" dirty="0" err="1" smtClean="0">
                <a:solidFill>
                  <a:srgbClr val="FF0000"/>
                </a:solidFill>
              </a:rPr>
              <a:t>PRONOTE</a:t>
            </a:r>
            <a:r>
              <a:rPr lang="fr-FR" sz="1800" b="1" dirty="0" smtClean="0">
                <a:solidFill>
                  <a:srgbClr val="FF0000"/>
                </a:solidFill>
              </a:rPr>
              <a:t> et ATRIUM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188640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272842"/>
            <a:ext cx="86467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 en correspondance des logins entre PRONOTE et ATRIUM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67544" y="2204864"/>
            <a:ext cx="814273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 algn="l">
              <a:buNone/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Deux actions de paramétrage sont requises et décrites ci-après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 ATRIUM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Export CSV des membres d’établissement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 PRONOTE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Renseigner le login ATRIUM dans PRONOTE</a:t>
            </a:r>
          </a:p>
          <a:p>
            <a:pPr lvl="1">
              <a:lnSpc>
                <a:spcPct val="150000"/>
              </a:lnSpc>
            </a:pPr>
            <a:endParaRPr lang="fr-FR" sz="20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0" indent="0" algn="l">
              <a:buNone/>
            </a:pPr>
            <a:endParaRPr lang="fr-FR" sz="18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>
              <a:buNone/>
            </a:pPr>
            <a:endParaRPr lang="fr-FR" sz="18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188640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528" y="2420888"/>
            <a:ext cx="814273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914400" indent="-914400" algn="ctr">
              <a:buFont typeface="+mj-lt"/>
              <a:buAutoNum type="arabicPeriod"/>
            </a:pPr>
            <a:r>
              <a:rPr lang="fr-FR" sz="4800" dirty="0" smtClean="0">
                <a:solidFill>
                  <a:schemeClr val="bg1">
                    <a:lumMod val="50000"/>
                  </a:schemeClr>
                </a:solidFill>
              </a:rPr>
              <a:t>Export CSV des membres d’établissement</a:t>
            </a:r>
          </a:p>
          <a:p>
            <a:pPr marL="0" indent="0" algn="ctr">
              <a:buNone/>
            </a:pPr>
            <a:endParaRPr lang="fr-FR" sz="4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fr-FR" sz="48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fr-FR" sz="48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3" y="272842"/>
            <a:ext cx="875722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 en correspondance des logins entre </a:t>
            </a:r>
            <a:r>
              <a:rPr lang="fr-FR" sz="2000" b="1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PRONOTE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ATRIUM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6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188640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3" y="116632"/>
            <a:ext cx="8939659" cy="110799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 CSV ATRIUM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r-FR" sz="2400" b="1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512" y="1857598"/>
            <a:ext cx="4099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Se situer sur le site d’établissement et choisir Administration puis &gt; Utilisateurs</a:t>
            </a:r>
            <a:endParaRPr lang="fr-FR" sz="18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0131" y="4869160"/>
            <a:ext cx="409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Cliquer sur « Export des utilisateurs »</a:t>
            </a:r>
            <a:endParaRPr lang="fr-FR" sz="18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0"/>
          <a:stretch/>
        </p:blipFill>
        <p:spPr>
          <a:xfrm>
            <a:off x="4932040" y="1641181"/>
            <a:ext cx="3240360" cy="1643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45" y="3501008"/>
            <a:ext cx="2876550" cy="3133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79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188640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3" y="116632"/>
            <a:ext cx="8939659" cy="110799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 CSV ATRIUM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r-FR" sz="2400" b="1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512" y="1857598"/>
            <a:ext cx="4099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Choisir un profil utilisateur et cliquer sur « Exporter au format CSV »</a:t>
            </a:r>
            <a:endParaRPr lang="fr-FR" sz="18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4" y="3429000"/>
            <a:ext cx="7648575" cy="21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761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188640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504" y="2420888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914400" indent="-914400" algn="ctr">
              <a:buFont typeface="+mj-lt"/>
              <a:buAutoNum type="arabicPeriod" startAt="2"/>
            </a:pPr>
            <a:r>
              <a:rPr lang="fr-FR" sz="4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Renseigner le login ATRIUM dans </a:t>
            </a:r>
            <a:r>
              <a:rPr lang="fr-FR" sz="4800" dirty="0" err="1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PRONOTE</a:t>
            </a:r>
            <a:endParaRPr lang="fr-FR" sz="4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fr-FR" sz="48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272842"/>
            <a:ext cx="875722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 en correspondance des logins entre </a:t>
            </a:r>
            <a:r>
              <a:rPr lang="fr-FR" sz="2000" b="1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PRONOTE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ATRIUM</a:t>
            </a:r>
          </a:p>
        </p:txBody>
      </p:sp>
    </p:spTree>
    <p:extLst>
      <p:ext uri="{BB962C8B-B14F-4D97-AF65-F5344CB8AC3E}">
        <p14:creationId xmlns:p14="http://schemas.microsoft.com/office/powerpoint/2010/main" val="39565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188640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3" y="116632"/>
            <a:ext cx="8939659" cy="70788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2000" b="1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connecter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 client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lourd PRONOTE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1124744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 algn="l">
              <a:buNone/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1. Accédez au client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lourd PRONOTE</a:t>
            </a:r>
            <a:endParaRPr lang="fr-FR" sz="1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>
              <a:buNone/>
            </a:pPr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>
              <a:buNone/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2. Vous devez vous connecter en renseignant les identifiants PRONOTE comme suit :</a:t>
            </a:r>
          </a:p>
          <a:p>
            <a:pPr marL="0" indent="0" algn="l">
              <a:buNone/>
            </a:pPr>
            <a:r>
              <a:rPr lang="nb-NO" sz="1800" dirty="0" smtClean="0">
                <a:solidFill>
                  <a:schemeClr val="bg1">
                    <a:lumMod val="50000"/>
                  </a:schemeClr>
                </a:solidFill>
              </a:rPr>
              <a:t>      Login = «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renseignez votre identifiant» </a:t>
            </a:r>
          </a:p>
          <a:p>
            <a:pPr marL="0" indent="0" algn="l">
              <a:buNone/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nb-NO" sz="1800" dirty="0" smtClean="0">
                <a:solidFill>
                  <a:schemeClr val="bg1">
                    <a:lumMod val="50000"/>
                  </a:schemeClr>
                </a:solidFill>
              </a:rPr>
              <a:t>Mot </a:t>
            </a:r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nb-NO" sz="1800" dirty="0" smtClean="0">
                <a:solidFill>
                  <a:schemeClr val="bg1">
                    <a:lumMod val="50000"/>
                  </a:schemeClr>
                </a:solidFill>
              </a:rPr>
              <a:t>passe = </a:t>
            </a:r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renseignez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votre mot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passe»</a:t>
            </a:r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nb-NO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b-NO" sz="1400" i="1" dirty="0" smtClean="0">
                <a:solidFill>
                  <a:schemeClr val="bg1">
                    <a:lumMod val="50000"/>
                  </a:schemeClr>
                </a:solidFill>
              </a:rPr>
              <a:t>(Attention : Veillez à bien respecter les majuscules et les minuscules)</a:t>
            </a:r>
            <a:endParaRPr lang="nb-NO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>
              <a:buNone/>
            </a:pPr>
            <a:endParaRPr lang="nb-NO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>
              <a:buNone/>
            </a:pPr>
            <a:r>
              <a:rPr lang="nb-NO" sz="1800" dirty="0" smtClean="0">
                <a:solidFill>
                  <a:schemeClr val="bg1">
                    <a:lumMod val="50000"/>
                  </a:schemeClr>
                </a:solidFill>
              </a:rPr>
              <a:t>3. Cliquez sur </a:t>
            </a:r>
            <a:r>
              <a:rPr lang="nb-NO" sz="1800" dirty="0" smtClean="0">
                <a:solidFill>
                  <a:srgbClr val="FC8038"/>
                </a:solidFill>
              </a:rPr>
              <a:t>"</a:t>
            </a:r>
            <a:r>
              <a:rPr lang="nb-NO" sz="1800" b="1" u="sng" dirty="0" smtClean="0">
                <a:solidFill>
                  <a:srgbClr val="FC8038"/>
                </a:solidFill>
              </a:rPr>
              <a:t>Se connecter</a:t>
            </a:r>
            <a:r>
              <a:rPr lang="nb-NO" sz="1800" dirty="0" smtClean="0">
                <a:solidFill>
                  <a:srgbClr val="FC8038"/>
                </a:solidFill>
              </a:rPr>
              <a:t>"</a:t>
            </a:r>
            <a:endParaRPr lang="fr-FR" sz="1800" dirty="0">
              <a:solidFill>
                <a:srgbClr val="FC8038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4606"/>
            <a:ext cx="4171685" cy="3197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04" y="1700808"/>
            <a:ext cx="7162800" cy="4927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9552" y="83671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Aller sur l’interface Paramètres &gt; Préférences &gt; Affichages</a:t>
            </a:r>
          </a:p>
          <a:p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Cocher « Activer la gestion des identifiants ENT »</a:t>
            </a:r>
            <a:endParaRPr lang="fr-F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77716" y="3429000"/>
            <a:ext cx="3240360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4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Modèle par défaut">
  <a:themeElements>
    <a:clrScheme name="3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odèle par défaut">
  <a:themeElements>
    <a:clrScheme name="3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253</Words>
  <Application>Microsoft Macintosh PowerPoint</Application>
  <PresentationFormat>Présentation à l'écran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17</vt:i4>
      </vt:variant>
      <vt:variant>
        <vt:lpstr>Titres des diapositives</vt:lpstr>
      </vt:variant>
      <vt:variant>
        <vt:i4>10</vt:i4>
      </vt:variant>
    </vt:vector>
  </HeadingPairs>
  <TitlesOfParts>
    <vt:vector size="33" baseType="lpstr">
      <vt:lpstr>Arial Narrow</vt:lpstr>
      <vt:lpstr>Calibri</vt:lpstr>
      <vt:lpstr>Lucida Bright</vt:lpstr>
      <vt:lpstr>Tahoma</vt:lpstr>
      <vt:lpstr>Wingdings</vt:lpstr>
      <vt:lpstr>Arial</vt:lpstr>
      <vt:lpstr>Conception personnalisée</vt:lpstr>
      <vt:lpstr>1_Modèle par défaut</vt:lpstr>
      <vt:lpstr>3_Modèle par défaut</vt:lpstr>
      <vt:lpstr>Modèle par défaut</vt:lpstr>
      <vt:lpstr>2_Modèle par défaut</vt:lpstr>
      <vt:lpstr>4_Modèle par défaut</vt:lpstr>
      <vt:lpstr>5_Modèle par défaut</vt:lpstr>
      <vt:lpstr>6_Modèle par défaut</vt:lpstr>
      <vt:lpstr>7_Modèle par défaut</vt:lpstr>
      <vt:lpstr>8_Modèle par défaut</vt:lpstr>
      <vt:lpstr>10_Modèle par défaut</vt:lpstr>
      <vt:lpstr>9_Modèle par défaut</vt:lpstr>
      <vt:lpstr>11_Modèle par défaut</vt:lpstr>
      <vt:lpstr>12_Modèle par défaut</vt:lpstr>
      <vt:lpstr>22_Modèle par défaut</vt:lpstr>
      <vt:lpstr>23_Modèle par défaut</vt:lpstr>
      <vt:lpstr>24_Modèle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Accueil des agents  Supports Techniques Informatiques  en lycées</dc:title>
  <dc:creator>Admin</dc:creator>
  <cp:lastModifiedBy>Silvestre Franck</cp:lastModifiedBy>
  <cp:revision>832</cp:revision>
  <cp:lastPrinted>2015-08-31T08:58:24Z</cp:lastPrinted>
  <dcterms:created xsi:type="dcterms:W3CDTF">2007-11-30T18:57:55Z</dcterms:created>
  <dcterms:modified xsi:type="dcterms:W3CDTF">2015-10-03T14:58:11Z</dcterms:modified>
</cp:coreProperties>
</file>